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64" r:id="rId11"/>
    <p:sldId id="265" r:id="rId12"/>
    <p:sldId id="266" r:id="rId13"/>
    <p:sldId id="285" r:id="rId14"/>
    <p:sldId id="267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6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406C4B-EA49-4AFC-AF30-193F5482D222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2A12C8-AF72-4CF1-B16A-7FE74C5F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    </a:t>
            </a:r>
          </a:p>
          <a:p>
            <a:pPr algn="ctr">
              <a:buNone/>
            </a:pPr>
            <a:r>
              <a:rPr lang="en-IN" dirty="0" smtClean="0"/>
              <a:t>    </a:t>
            </a:r>
          </a:p>
          <a:p>
            <a:pPr algn="ctr">
              <a:buNone/>
            </a:pPr>
            <a:r>
              <a:rPr lang="en-IN" dirty="0" smtClean="0"/>
              <a:t>     </a:t>
            </a:r>
            <a:r>
              <a:rPr lang="en-IN" sz="3600" b="1" dirty="0" smtClean="0"/>
              <a:t>NORMAL DIGESIVE TRACT PHENOMENA</a:t>
            </a:r>
          </a:p>
          <a:p>
            <a:pPr>
              <a:buNone/>
            </a:pPr>
            <a:r>
              <a:rPr lang="en-IN" dirty="0" smtClean="0"/>
              <a:t>    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 smtClean="0"/>
              <a:t>                                                            By</a:t>
            </a:r>
          </a:p>
          <a:p>
            <a:pPr algn="ctr">
              <a:buNone/>
            </a:pPr>
            <a:r>
              <a:rPr lang="en-IN" dirty="0" smtClean="0"/>
              <a:t>                                                 Dr. </a:t>
            </a:r>
            <a:r>
              <a:rPr lang="en-IN" dirty="0" err="1" smtClean="0"/>
              <a:t>Mahadevi</a:t>
            </a:r>
            <a:r>
              <a:rPr lang="en-IN" dirty="0" smtClean="0"/>
              <a:t> A.L</a:t>
            </a:r>
          </a:p>
          <a:p>
            <a:pPr algn="ctr">
              <a:buNone/>
            </a:pPr>
            <a:r>
              <a:rPr lang="en-IN" dirty="0" smtClean="0"/>
              <a:t>                                               Assistant Professor,</a:t>
            </a:r>
          </a:p>
          <a:p>
            <a:pPr algn="ctr">
              <a:buNone/>
            </a:pPr>
            <a:r>
              <a:rPr lang="en-IN" dirty="0" smtClean="0"/>
              <a:t>                                              Dept of Paediatrics,</a:t>
            </a:r>
          </a:p>
          <a:p>
            <a:pPr algn="ctr">
              <a:buNone/>
            </a:pPr>
            <a:r>
              <a:rPr lang="en-IN" dirty="0" smtClean="0"/>
              <a:t>                                                          SKHMC.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 smtClean="0"/>
              <a:t>7</a:t>
            </a:r>
            <a:r>
              <a:rPr lang="en-US" b="1" dirty="0"/>
              <a:t>. Worm infestation: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dirty="0"/>
              <a:t>Babies and toddlers may be at greater risk of intestinal parasites and worms. </a:t>
            </a:r>
            <a:endParaRPr lang="en-US" dirty="0" smtClean="0"/>
          </a:p>
          <a:p>
            <a:pPr fontAlgn="base">
              <a:buNone/>
            </a:pPr>
            <a:r>
              <a:rPr lang="en-US" dirty="0"/>
              <a:t> </a:t>
            </a:r>
            <a:r>
              <a:rPr lang="en-US" dirty="0" smtClean="0"/>
              <a:t>   Worm </a:t>
            </a:r>
            <a:r>
              <a:rPr lang="en-US" dirty="0"/>
              <a:t>infestation can cause vomiting, diarrhea, and appetite loss </a:t>
            </a:r>
            <a:r>
              <a:rPr lang="en-US" dirty="0" smtClean="0"/>
              <a:t>. </a:t>
            </a:r>
            <a:endParaRPr lang="en-US" dirty="0"/>
          </a:p>
          <a:p>
            <a:pPr fontAlgn="base"/>
            <a:r>
              <a:rPr lang="en-US" b="1" dirty="0"/>
              <a:t>8. Poor health:</a:t>
            </a:r>
          </a:p>
          <a:p>
            <a:pPr fontAlgn="base">
              <a:buNone/>
            </a:pPr>
            <a:r>
              <a:rPr lang="en-US" dirty="0" smtClean="0"/>
              <a:t>    If baby </a:t>
            </a:r>
            <a:r>
              <a:rPr lang="en-US" dirty="0"/>
              <a:t>is suffering from ill health, they will be reluctant to take food. </a:t>
            </a:r>
            <a:endParaRPr lang="en-US" dirty="0" smtClean="0"/>
          </a:p>
          <a:p>
            <a:pPr fontAlgn="base"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dirty="0"/>
              <a:t>they have a fever, cold, cough, or an upset stomach, they lose appetite. They can gain that back after recovering from the illness.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/>
              <a:t>9. Excess fluid intake:</a:t>
            </a:r>
          </a:p>
          <a:p>
            <a:pPr fontAlgn="base">
              <a:buNone/>
            </a:pPr>
            <a:r>
              <a:rPr lang="en-US" dirty="0" smtClean="0"/>
              <a:t>    Excess </a:t>
            </a:r>
            <a:r>
              <a:rPr lang="en-US" dirty="0"/>
              <a:t>intake of fluids such as juices and water can be another reason for low appetite in babies </a:t>
            </a:r>
            <a:r>
              <a:rPr lang="en-US" dirty="0" smtClean="0"/>
              <a:t>. </a:t>
            </a:r>
          </a:p>
          <a:p>
            <a:pPr fontAlgn="base">
              <a:buNone/>
            </a:pPr>
            <a:r>
              <a:rPr lang="en-US" dirty="0"/>
              <a:t> </a:t>
            </a:r>
            <a:r>
              <a:rPr lang="en-US" dirty="0" smtClean="0"/>
              <a:t>   Once </a:t>
            </a:r>
            <a:r>
              <a:rPr lang="en-US" dirty="0"/>
              <a:t>the tiny stomach is filled with formula or mother’s milk, they will not require any additional water. </a:t>
            </a:r>
            <a:endParaRPr lang="en-US" dirty="0" smtClean="0"/>
          </a:p>
          <a:p>
            <a:pPr fontAlgn="base">
              <a:buNone/>
            </a:pPr>
            <a:r>
              <a:rPr lang="en-US" dirty="0"/>
              <a:t> </a:t>
            </a:r>
            <a:r>
              <a:rPr lang="en-US" dirty="0" smtClean="0"/>
              <a:t>   Giving </a:t>
            </a:r>
            <a:r>
              <a:rPr lang="en-US" dirty="0"/>
              <a:t>excess water will also hinder them from absorbing nutrients in breast milk or formula milk. It makes them feel full and could lower the appetite.</a:t>
            </a:r>
          </a:p>
          <a:p>
            <a:pPr fontAlgn="base"/>
            <a:r>
              <a:rPr lang="en-US" b="1" dirty="0"/>
              <a:t>10. Food intolerance:</a:t>
            </a:r>
          </a:p>
          <a:p>
            <a:pPr fontAlgn="base">
              <a:buNone/>
            </a:pPr>
            <a:r>
              <a:rPr lang="en-US" dirty="0" smtClean="0"/>
              <a:t>     Intolerance </a:t>
            </a:r>
            <a:r>
              <a:rPr lang="en-US" dirty="0"/>
              <a:t>to some foods, such as eggs, milk, soy and peanuts, can cause symptoms like itching, bloating, diarrhea, and low appetite.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11. Vaccination:</a:t>
            </a:r>
          </a:p>
          <a:p>
            <a:pPr fontAlgn="base">
              <a:buNone/>
            </a:pPr>
            <a:r>
              <a:rPr lang="en-US" dirty="0" smtClean="0"/>
              <a:t>    Some </a:t>
            </a:r>
            <a:r>
              <a:rPr lang="en-US" dirty="0"/>
              <a:t>vaccinations would cause the temperature to shoot up in babies. Temperature, along with the pain of the prick, can make </a:t>
            </a:r>
            <a:r>
              <a:rPr lang="en-US" dirty="0" smtClean="0"/>
              <a:t>the baby </a:t>
            </a:r>
            <a:r>
              <a:rPr lang="en-US" dirty="0"/>
              <a:t>less hungry 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b="1" dirty="0"/>
              <a:t>12. Constipation:</a:t>
            </a:r>
          </a:p>
          <a:p>
            <a:pPr fontAlgn="base">
              <a:buNone/>
            </a:pPr>
            <a:r>
              <a:rPr lang="en-US" dirty="0" smtClean="0"/>
              <a:t>    If the baby </a:t>
            </a:r>
            <a:r>
              <a:rPr lang="en-US" dirty="0"/>
              <a:t>suffers from constipation, where bowel movements become difficult, they may not feel hungry </a:t>
            </a:r>
            <a:r>
              <a:rPr lang="en-US" dirty="0" smtClean="0"/>
              <a:t>. </a:t>
            </a:r>
          </a:p>
          <a:p>
            <a:pPr fontAlgn="base">
              <a:buNone/>
            </a:pPr>
            <a:r>
              <a:rPr lang="en-US" dirty="0" smtClean="0"/>
              <a:t>    Giving a </a:t>
            </a:r>
            <a:r>
              <a:rPr lang="en-US" dirty="0"/>
              <a:t>diet rich in fiber can help ease their bowel movements.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/>
              <a:t>13. Anemia:</a:t>
            </a:r>
          </a:p>
          <a:p>
            <a:pPr fontAlgn="base"/>
            <a:r>
              <a:rPr lang="en-US" dirty="0" smtClean="0"/>
              <a:t>If  baby has low iron content or is anemic, they may suffer from loss of appetite . </a:t>
            </a:r>
          </a:p>
          <a:p>
            <a:pPr fontAlgn="base"/>
            <a:r>
              <a:rPr lang="en-US" dirty="0" smtClean="0"/>
              <a:t>Generally, babies with anemia tend to be weak and exhausted most of the time. </a:t>
            </a:r>
          </a:p>
          <a:p>
            <a:pPr fontAlgn="base"/>
            <a:r>
              <a:rPr lang="en-US" b="1" dirty="0" smtClean="0"/>
              <a:t>14. Too much strain:</a:t>
            </a:r>
          </a:p>
          <a:p>
            <a:pPr fontAlgn="base">
              <a:buNone/>
            </a:pPr>
            <a:r>
              <a:rPr lang="en-US" dirty="0" smtClean="0"/>
              <a:t>    It can also be one of the causes of appetite loss in babies who tend to play too much and become too tired to eat.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4377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IN" b="1" dirty="0" smtClean="0"/>
              <a:t>Bowel movements</a:t>
            </a:r>
            <a:endParaRPr lang="en-US" b="1" dirty="0" smtClean="0"/>
          </a:p>
          <a:p>
            <a:r>
              <a:rPr lang="en-US" dirty="0" smtClean="0"/>
              <a:t>Many </a:t>
            </a:r>
            <a:r>
              <a:rPr lang="en-US" dirty="0"/>
              <a:t>newborns have at least 1 or 2 bowel movements a day.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end of the first week, your baby may have as many as 5 to 10 a </a:t>
            </a:r>
            <a:r>
              <a:rPr lang="en-US" dirty="0" smtClean="0"/>
              <a:t>day. baby </a:t>
            </a:r>
            <a:r>
              <a:rPr lang="en-US" dirty="0"/>
              <a:t>may pass a stool after each feeding.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bowel movements may go down as </a:t>
            </a:r>
            <a:r>
              <a:rPr lang="en-US" dirty="0" smtClean="0"/>
              <a:t> </a:t>
            </a:r>
            <a:r>
              <a:rPr lang="en-US" dirty="0"/>
              <a:t>baby eats more and matures during that first month.</a:t>
            </a:r>
          </a:p>
          <a:p>
            <a:r>
              <a:rPr lang="en-US" dirty="0"/>
              <a:t>By 6 weeks of age</a:t>
            </a:r>
            <a:r>
              <a:rPr lang="en-US" dirty="0" smtClean="0"/>
              <a:t>, </a:t>
            </a:r>
            <a:r>
              <a:rPr lang="en-US" dirty="0"/>
              <a:t>baby may not have a bowel movement every day. This usually isn't a problem as long as your baby seems comfortable and is healthy and growing, and as long as the stools aren't hard.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first stool your baby passes is thick, greenish black, and sticky. It's called </a:t>
            </a:r>
            <a:r>
              <a:rPr lang="en-US" b="1" dirty="0" err="1"/>
              <a:t>meconium</a:t>
            </a:r>
            <a:r>
              <a:rPr lang="en-US" b="1" dirty="0"/>
              <a:t>.</a:t>
            </a:r>
          </a:p>
          <a:p>
            <a:r>
              <a:rPr lang="en-US" dirty="0"/>
              <a:t>The stools usually change from this thick, greenish black to green in the first few days. They'll change to yellow or yellowish brown by the end of the first week.</a:t>
            </a:r>
          </a:p>
          <a:p>
            <a:r>
              <a:rPr lang="en-US" dirty="0"/>
              <a:t>The stools of breastfed babies tend to be more yellow than those of formula-fed babies. They may also be seedy-looking.</a:t>
            </a:r>
          </a:p>
          <a:p>
            <a:r>
              <a:rPr lang="en-US" dirty="0"/>
              <a:t>It's normal for your baby's stool to be runny or pasty, especially if he or she is breastfed.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n-US" dirty="0"/>
              <a:t>baby grows and begins eating solid foods, </a:t>
            </a:r>
            <a:r>
              <a:rPr lang="en-US" dirty="0" smtClean="0"/>
              <a:t>may </a:t>
            </a:r>
            <a:r>
              <a:rPr lang="en-US" dirty="0"/>
              <a:t>notice changes in </a:t>
            </a:r>
            <a:r>
              <a:rPr lang="en-US" dirty="0" smtClean="0"/>
              <a:t> </a:t>
            </a:r>
            <a:r>
              <a:rPr lang="en-US" dirty="0"/>
              <a:t>baby's stool.</a:t>
            </a:r>
          </a:p>
          <a:p>
            <a:r>
              <a:rPr lang="en-US" dirty="0" smtClean="0"/>
              <a:t>When formula-feed </a:t>
            </a:r>
            <a:r>
              <a:rPr lang="en-US" dirty="0"/>
              <a:t>or breastfeed, the stool can range from soft to loose or even runny.</a:t>
            </a:r>
          </a:p>
          <a:p>
            <a:r>
              <a:rPr lang="en-US" dirty="0" smtClean="0"/>
              <a:t>When </a:t>
            </a:r>
            <a:r>
              <a:rPr lang="en-US" dirty="0"/>
              <a:t>start to give </a:t>
            </a:r>
            <a:r>
              <a:rPr lang="en-US" dirty="0" smtClean="0"/>
              <a:t>baby </a:t>
            </a:r>
            <a:r>
              <a:rPr lang="en-US" dirty="0"/>
              <a:t>solid foods, the stools will become firmer and may have a stronger odor.</a:t>
            </a:r>
          </a:p>
          <a:p>
            <a:r>
              <a:rPr lang="en-US" dirty="0"/>
              <a:t>If food is not strained, </a:t>
            </a:r>
            <a:r>
              <a:rPr lang="en-US" dirty="0" smtClean="0"/>
              <a:t>may </a:t>
            </a:r>
            <a:r>
              <a:rPr lang="en-US" dirty="0"/>
              <a:t>see pieces of food in the stool.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Toddler’s diarrhoea</a:t>
            </a:r>
            <a:endParaRPr lang="en-US" b="1" dirty="0" smtClean="0"/>
          </a:p>
          <a:p>
            <a:r>
              <a:rPr lang="en-US" dirty="0" smtClean="0"/>
              <a:t>Toddler's </a:t>
            </a:r>
            <a:r>
              <a:rPr lang="en-US" dirty="0"/>
              <a:t>diarrhoea is a common cause of persistent (chronic) diarrhoea in young children.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mainly affects children between the ages of 1 and 5 years and is more common in boys. </a:t>
            </a:r>
            <a:endParaRPr lang="en-US" dirty="0" smtClean="0"/>
          </a:p>
          <a:p>
            <a:r>
              <a:rPr lang="en-US" dirty="0" smtClean="0"/>
              <a:t>Toddler's diarrhoea </a:t>
            </a:r>
            <a:r>
              <a:rPr lang="en-US" dirty="0"/>
              <a:t>is not serious and the child is well. The diarrhoea will go as the child becomes older.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Abdominal distention</a:t>
            </a:r>
            <a:endParaRPr lang="en-US" b="1" dirty="0" smtClean="0"/>
          </a:p>
          <a:p>
            <a:r>
              <a:rPr lang="en-US" dirty="0" smtClean="0"/>
              <a:t>Most </a:t>
            </a:r>
            <a:r>
              <a:rPr lang="en-US" dirty="0"/>
              <a:t>babies' bellies normally stick out, especially after a large feeding. </a:t>
            </a:r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/>
              <a:t>feedings, however, they should feel soft</a:t>
            </a:r>
            <a:endParaRPr lang="en-US" dirty="0" smtClean="0"/>
          </a:p>
          <a:p>
            <a:r>
              <a:rPr lang="en-US" dirty="0" smtClean="0"/>
              <a:t>Healthy </a:t>
            </a:r>
            <a:r>
              <a:rPr lang="en-US" dirty="0"/>
              <a:t>infants may have variable degrees of abdominal distention caused by </a:t>
            </a:r>
            <a:r>
              <a:rPr lang="en-US" dirty="0" err="1"/>
              <a:t>aerophagia</a:t>
            </a:r>
            <a:r>
              <a:rPr lang="en-US" dirty="0"/>
              <a:t>, and healthy toddlers may have a potbelly resulting from a combination of lumbar </a:t>
            </a:r>
            <a:r>
              <a:rPr lang="en-US" dirty="0" err="1"/>
              <a:t>lordosis</a:t>
            </a:r>
            <a:r>
              <a:rPr lang="en-US" dirty="0"/>
              <a:t> and relative </a:t>
            </a:r>
            <a:r>
              <a:rPr lang="en-US" dirty="0" err="1"/>
              <a:t>hypotonia</a:t>
            </a:r>
            <a:r>
              <a:rPr lang="en-US" dirty="0"/>
              <a:t> of the abdominal rectus muscles. </a:t>
            </a:r>
            <a:endParaRPr lang="en-US" dirty="0" smtClean="0"/>
          </a:p>
          <a:p>
            <a:r>
              <a:rPr lang="en-US" dirty="0" smtClean="0"/>
              <a:t>The non pathological </a:t>
            </a:r>
            <a:r>
              <a:rPr lang="en-US" dirty="0"/>
              <a:t>distention often seen in infants and toddlers may exceed the mild distention seen with an </a:t>
            </a:r>
            <a:r>
              <a:rPr lang="en-US" dirty="0" smtClean="0"/>
              <a:t>intra abdominal </a:t>
            </a:r>
            <a:r>
              <a:rPr lang="en-US" dirty="0"/>
              <a:t>malignancy.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In the 1</a:t>
            </a:r>
            <a:r>
              <a:rPr lang="en-IN" baseline="30000" dirty="0" smtClean="0"/>
              <a:t>st</a:t>
            </a:r>
            <a:r>
              <a:rPr lang="en-IN" dirty="0" smtClean="0"/>
              <a:t> yr of life ,it is common to palpate the liver 1-2cm below the right costal margin.</a:t>
            </a:r>
          </a:p>
          <a:p>
            <a:r>
              <a:rPr lang="en-IN" dirty="0" smtClean="0"/>
              <a:t>Normal liver is soft in consistency and </a:t>
            </a:r>
            <a:r>
              <a:rPr lang="en-IN" dirty="0" err="1" smtClean="0"/>
              <a:t>percuss</a:t>
            </a:r>
            <a:r>
              <a:rPr lang="en-IN" dirty="0" smtClean="0"/>
              <a:t> to normal size for age.</a:t>
            </a:r>
          </a:p>
          <a:p>
            <a:r>
              <a:rPr lang="en-IN" dirty="0" smtClean="0"/>
              <a:t>A </a:t>
            </a:r>
            <a:r>
              <a:rPr lang="en-IN" dirty="0"/>
              <a:t>R</a:t>
            </a:r>
            <a:r>
              <a:rPr lang="en-IN" dirty="0" smtClean="0"/>
              <a:t>iedel lobe is a thin projection of the Right lobe of the liver that may be palpated low in the Right lateral abdomen.</a:t>
            </a:r>
          </a:p>
          <a:p>
            <a:r>
              <a:rPr lang="en-IN" dirty="0" smtClean="0"/>
              <a:t>A soft spleen tip might also be palpable as normally.</a:t>
            </a:r>
          </a:p>
          <a:p>
            <a:r>
              <a:rPr lang="en-IN" dirty="0" smtClean="0"/>
              <a:t>In thin young children, the vertebral column is easily palpable.</a:t>
            </a:r>
          </a:p>
          <a:p>
            <a:r>
              <a:rPr lang="en-IN" dirty="0" smtClean="0"/>
              <a:t>Pulsations of the aorta can be appreciated.</a:t>
            </a:r>
          </a:p>
          <a:p>
            <a:r>
              <a:rPr lang="en-IN" dirty="0" smtClean="0"/>
              <a:t>Normal stool can often be palpated in the left lower quadrant in the descending or sigmoid colon.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IN" b="1" dirty="0" smtClean="0"/>
              <a:t>                Normal digestive function</a:t>
            </a:r>
            <a:endParaRPr lang="en-US" b="1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Gastrointestinal </a:t>
            </a:r>
            <a:r>
              <a:rPr lang="en-US" dirty="0"/>
              <a:t>function varies with </a:t>
            </a:r>
            <a:r>
              <a:rPr lang="en-US" dirty="0" smtClean="0"/>
              <a:t>maturity</a:t>
            </a:r>
          </a:p>
          <a:p>
            <a:pPr fontAlgn="base"/>
            <a:r>
              <a:rPr lang="en-US" dirty="0" smtClean="0"/>
              <a:t>physiologic </a:t>
            </a:r>
            <a:r>
              <a:rPr lang="en-US" dirty="0"/>
              <a:t>event in a newborn or infant might be a pathologic symptom at an older age. </a:t>
            </a:r>
            <a:endParaRPr lang="en-US" dirty="0" smtClean="0"/>
          </a:p>
          <a:p>
            <a:pPr fontAlgn="base"/>
            <a:r>
              <a:rPr lang="en-US" dirty="0" smtClean="0"/>
              <a:t>A </a:t>
            </a:r>
            <a:r>
              <a:rPr lang="en-US" dirty="0"/>
              <a:t>fetus can swallow amniotic fluid as early as 12 wk of gestation, but nutritive sucking in neonates 1st develops at about 34 wk of gestation. </a:t>
            </a:r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coordinated oral and pharyngeal movements necessary for swallowing solids develop within the 1st few months of life.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Blood loss</a:t>
            </a:r>
            <a:endParaRPr lang="en-US" b="1" dirty="0" smtClean="0"/>
          </a:p>
          <a:p>
            <a:r>
              <a:rPr lang="en-US" dirty="0" smtClean="0"/>
              <a:t>Gastrointestinal (GI) bleeding in infants and children is an alarming symptom to both the patient and parents. It can present orally and/or rectally. </a:t>
            </a:r>
          </a:p>
          <a:p>
            <a:r>
              <a:rPr lang="en-US" dirty="0" smtClean="0"/>
              <a:t>While minor GI bleeding is usually a self-limited condition, requiring only minimal intervention, it can certainly be a life threatening condition at times. </a:t>
            </a:r>
          </a:p>
          <a:p>
            <a:r>
              <a:rPr lang="en-US" dirty="0" smtClean="0"/>
              <a:t>An initial focused review of the history and physical examination, followed by a detailed history, investigations and management, is necessary to identify the etiology of the bleeding and aid in its treatment.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Newborn jaundice</a:t>
            </a:r>
            <a:endParaRPr lang="en-US" b="1" dirty="0" smtClean="0"/>
          </a:p>
          <a:p>
            <a:r>
              <a:rPr lang="en-US" dirty="0" smtClean="0"/>
              <a:t>Newborn </a:t>
            </a:r>
            <a:r>
              <a:rPr lang="en-US" dirty="0"/>
              <a:t>jaundice is a yellowing of a baby’s skin and eyes. </a:t>
            </a:r>
            <a:endParaRPr lang="en-US" dirty="0" smtClean="0"/>
          </a:p>
          <a:p>
            <a:r>
              <a:rPr lang="en-US" dirty="0" smtClean="0"/>
              <a:t>Newborn </a:t>
            </a:r>
            <a:r>
              <a:rPr lang="en-US" dirty="0"/>
              <a:t>jaundice is very common and can occur when babies have a high level of bilirubin, a yellow pigment produced during normal breakdown of red blood cells.</a:t>
            </a:r>
          </a:p>
          <a:p>
            <a:r>
              <a:rPr lang="en-US" dirty="0"/>
              <a:t>In older babies and adults, the liver processes bilirubin, which then passes it through the intestinal tract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However, a newborn’s still-developing liver may not be mature enough to remove bilirubin.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most cases, newborn jaundice goes away on its own as a baby’s liver develops and as the baby begins to feed, which helps bilirubin pass through the body.</a:t>
            </a:r>
          </a:p>
          <a:p>
            <a:r>
              <a:rPr lang="en-US" dirty="0"/>
              <a:t>In most cases, jaundice will disappear within 2 to 3 weeks. Jaundice that persists longer than 3 weeks may be a symptom of an underlying condition.</a:t>
            </a:r>
          </a:p>
          <a:p>
            <a:r>
              <a:rPr lang="en-US" dirty="0"/>
              <a:t>Additionally, high levels of bilirubin can put a baby at risk for deafness, cerebral palsy, or other forms of brain damage.</a:t>
            </a:r>
          </a:p>
          <a:p>
            <a:r>
              <a:rPr lang="en-US" b="1" dirty="0"/>
              <a:t>The American Academy of Pediatrics (AAP) </a:t>
            </a:r>
            <a:r>
              <a:rPr lang="en-US" dirty="0"/>
              <a:t>recommends that all newborn babies be examined for jaundice before discharge from the hospital and again when the baby is between 3 and 5 days old.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Highest </a:t>
            </a:r>
            <a:r>
              <a:rPr lang="en-US" b="1" dirty="0"/>
              <a:t>risk for developing newborn jaundice are:</a:t>
            </a:r>
          </a:p>
          <a:p>
            <a:r>
              <a:rPr lang="en-US" dirty="0"/>
              <a:t>premature babies (babies born before 37 weeks’ gestation)</a:t>
            </a:r>
          </a:p>
          <a:p>
            <a:r>
              <a:rPr lang="en-US" dirty="0"/>
              <a:t>babies who aren’t getting enough breast milk or </a:t>
            </a:r>
            <a:r>
              <a:rPr lang="en-US" dirty="0" smtClean="0"/>
              <a:t>formula</a:t>
            </a:r>
            <a:endParaRPr lang="en-US" dirty="0"/>
          </a:p>
          <a:p>
            <a:r>
              <a:rPr lang="en-US" dirty="0"/>
              <a:t>babies whose blood type isn’t compatible with the blood type of their mother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n-US" dirty="0"/>
              <a:t>Mild jaundice will usually resolve on its own as a baby’s liver begins to mature. </a:t>
            </a:r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/>
              <a:t>feedings (between 8 to 12 times a day) will help babies pass bilirubin through their bodies.</a:t>
            </a:r>
          </a:p>
          <a:p>
            <a:r>
              <a:rPr lang="en-US" dirty="0"/>
              <a:t>More severe jaundice may require other treatments. </a:t>
            </a:r>
            <a:endParaRPr lang="en-US" dirty="0" smtClean="0"/>
          </a:p>
          <a:p>
            <a:r>
              <a:rPr lang="en-US" dirty="0" smtClean="0"/>
              <a:t>Phototherapy </a:t>
            </a:r>
            <a:r>
              <a:rPr lang="en-US" dirty="0"/>
              <a:t>is a common and highly effective method of treatment that uses light to break down bilirubin in your baby’s body.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Infant jaundice</a:t>
            </a:r>
            <a:endParaRPr lang="en-US" b="1" dirty="0" smtClean="0"/>
          </a:p>
          <a:p>
            <a:r>
              <a:rPr lang="en-US" dirty="0" smtClean="0"/>
              <a:t>Infant </a:t>
            </a:r>
            <a:r>
              <a:rPr lang="en-US" dirty="0"/>
              <a:t>jaundice is yellow discoloration of a newborn baby's skin and eyes. </a:t>
            </a:r>
            <a:endParaRPr lang="en-US" dirty="0" smtClean="0"/>
          </a:p>
          <a:p>
            <a:r>
              <a:rPr lang="en-US" dirty="0" smtClean="0"/>
              <a:t>Infant </a:t>
            </a:r>
            <a:r>
              <a:rPr lang="en-US" dirty="0"/>
              <a:t>jaundice occurs because the baby's blood contains an excess of bilirubin </a:t>
            </a:r>
            <a:r>
              <a:rPr lang="en-US" dirty="0" smtClean="0"/>
              <a:t>, </a:t>
            </a:r>
            <a:r>
              <a:rPr lang="en-US" dirty="0"/>
              <a:t>a yellow pigment of red blood cells.</a:t>
            </a:r>
          </a:p>
          <a:p>
            <a:r>
              <a:rPr lang="en-US" dirty="0"/>
              <a:t>Infant jaundice is a common condition, particularly in babies born before 38 weeks' gestation (preterm babies) and some breast-fed babies.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Infant jaundice usually occurs because a baby's liver isn't mature enough to get rid of bilirubin in the bloodstream. In some babies, an underlying disease may cause infant jaundice.</a:t>
            </a:r>
          </a:p>
          <a:p>
            <a:r>
              <a:rPr lang="en-US" dirty="0" smtClean="0"/>
              <a:t>Most infants born between 35 weeks' gestation and full term need no treatment for jaundice. </a:t>
            </a:r>
          </a:p>
          <a:p>
            <a:r>
              <a:rPr lang="en-US" dirty="0" smtClean="0"/>
              <a:t>Rarely, an unusually high blood level of bilirubin can place a newborn at risk of brain damage, particularly in the presence of certain risk factors for severe jaundice.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</a:t>
            </a:r>
            <a:r>
              <a:rPr lang="en-IN" b="1" dirty="0" smtClean="0"/>
              <a:t>Thank 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Before this time, the tongue thrust is upward and outward to express milk from the nipple, instead of a backward motion, which propels solids toward the esophageal inlet. </a:t>
            </a:r>
          </a:p>
          <a:p>
            <a:r>
              <a:rPr lang="en-US" dirty="0" smtClean="0"/>
              <a:t>By 1 mo of age, infants appear to show preferences for sweet and salty foods. </a:t>
            </a:r>
          </a:p>
          <a:p>
            <a:r>
              <a:rPr lang="en-US" dirty="0" smtClean="0"/>
              <a:t>Infants’ interest in solids increases at about 4 mo of age. </a:t>
            </a:r>
          </a:p>
          <a:p>
            <a:r>
              <a:rPr lang="en-US" dirty="0" smtClean="0"/>
              <a:t>The recommendation to begin solids at 6 mo of age is based on nutritional and cultural concepts rather than maturation of the swallowing process.</a:t>
            </a:r>
          </a:p>
          <a:p>
            <a:r>
              <a:rPr lang="en-US" dirty="0" smtClean="0"/>
              <a:t> Infants swallow air during feeding, and burping is encouraged to prevent gaseous distention of the stomach.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number of normal anatomic variations may be noted in the mouth.</a:t>
            </a:r>
          </a:p>
          <a:p>
            <a:r>
              <a:rPr lang="en-US" dirty="0" smtClean="0"/>
              <a:t> A </a:t>
            </a:r>
            <a:r>
              <a:rPr lang="en-US" b="1" dirty="0" smtClean="0"/>
              <a:t>short lingual </a:t>
            </a:r>
            <a:r>
              <a:rPr lang="en-US" b="1" dirty="0" err="1" smtClean="0"/>
              <a:t>frenulum</a:t>
            </a:r>
            <a:r>
              <a:rPr lang="en-US" dirty="0" smtClean="0"/>
              <a:t> (“tongue-tie”) may be worrisome to parents but only rarely interferes with eating or speech, generally requiring no treatment. </a:t>
            </a:r>
          </a:p>
          <a:p>
            <a:r>
              <a:rPr lang="en-US" b="1" dirty="0" smtClean="0"/>
              <a:t>Surface furrowing</a:t>
            </a:r>
            <a:r>
              <a:rPr lang="en-US" dirty="0" smtClean="0"/>
              <a:t> of the tongue (a geographic or scrotal tongue) is usually a normal finding.</a:t>
            </a:r>
          </a:p>
          <a:p>
            <a:r>
              <a:rPr lang="en-US" dirty="0" smtClean="0"/>
              <a:t> A </a:t>
            </a:r>
            <a:r>
              <a:rPr lang="en-US" b="1" dirty="0" smtClean="0"/>
              <a:t>bifid uvula</a:t>
            </a:r>
            <a:r>
              <a:rPr lang="en-US" dirty="0" smtClean="0"/>
              <a:t> may be normal or associated with a </a:t>
            </a:r>
            <a:r>
              <a:rPr lang="en-US" dirty="0" err="1" smtClean="0"/>
              <a:t>submucous</a:t>
            </a:r>
            <a:r>
              <a:rPr lang="en-US" dirty="0" smtClean="0"/>
              <a:t> cleft of the soft palate.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/>
              <a:t> Regurgitation </a:t>
            </a:r>
            <a:endParaRPr lang="en-US" b="1" dirty="0" smtClean="0"/>
          </a:p>
          <a:p>
            <a:r>
              <a:rPr lang="en-US" dirty="0" smtClean="0"/>
              <a:t>Regurgitation </a:t>
            </a:r>
            <a:r>
              <a:rPr lang="en-US" dirty="0"/>
              <a:t>happens when a mixture of gastric juices, and sometimes undigested food, rises back up the esophagus and into the mouth.</a:t>
            </a:r>
          </a:p>
          <a:p>
            <a:r>
              <a:rPr lang="en-US" dirty="0"/>
              <a:t>Regurgitation is common in infants and babies. However, some babies experience frequent regurgitation.</a:t>
            </a:r>
          </a:p>
          <a:p>
            <a:r>
              <a:rPr lang="en-US" dirty="0"/>
              <a:t>When this regurgitation isn’t accompanied by other symptoms, it’s known as </a:t>
            </a:r>
            <a:r>
              <a:rPr lang="en-US" b="1" dirty="0"/>
              <a:t>functional infant regurgitation. </a:t>
            </a:r>
            <a:endParaRPr lang="en-US" b="1" dirty="0" smtClean="0"/>
          </a:p>
          <a:p>
            <a:r>
              <a:rPr lang="en-US" dirty="0" smtClean="0"/>
              <a:t>This </a:t>
            </a:r>
            <a:r>
              <a:rPr lang="en-US" dirty="0"/>
              <a:t>condition is characterized by frequent regurgitation more than once per day during the first year of life.</a:t>
            </a:r>
          </a:p>
          <a:p>
            <a:r>
              <a:rPr lang="en-US" dirty="0" smtClean="0"/>
              <a:t> </a:t>
            </a:r>
            <a:r>
              <a:rPr lang="en-US" dirty="0"/>
              <a:t>Due to the short length of the esophagus, infants with GERD are more likely to experience regurgitation instead of just reflux.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Appetite 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child’s appetite may change from day to day, month to month, and depend on their growth spurts.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general rule of thumb is that babies eat when they are hungry.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for parents, it could be worrisome if their baby is not eating enough, which may seem like they </a:t>
            </a:r>
            <a:r>
              <a:rPr lang="en-US" dirty="0" smtClean="0"/>
              <a:t>have </a:t>
            </a:r>
            <a:r>
              <a:rPr lang="en-US" dirty="0"/>
              <a:t>lost their appetite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Loss of appetite is a common symptom in children and is often associated with acute illness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r>
              <a:rPr lang="en-US" dirty="0"/>
              <a:t>A temporary loss of appetite in an otherwise healthy, happy, and constantly growing baby is considered </a:t>
            </a:r>
            <a:r>
              <a:rPr lang="en-US" dirty="0" smtClean="0"/>
              <a:t>normal.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general, loss of appetite in babies could be caused during some developmental processes, and not necessarily due to an underlying health issue or mere mood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 few developmental changes that could cause appetite slump include</a:t>
            </a:r>
            <a:r>
              <a:rPr lang="en-US" dirty="0" smtClean="0"/>
              <a:t>:</a:t>
            </a:r>
          </a:p>
          <a:p>
            <a:pPr fontAlgn="base"/>
            <a:r>
              <a:rPr lang="en-US" b="1" dirty="0"/>
              <a:t>1. Growth:</a:t>
            </a:r>
          </a:p>
          <a:p>
            <a:pPr fontAlgn="base">
              <a:buNone/>
            </a:pPr>
            <a:r>
              <a:rPr lang="en-US" dirty="0" smtClean="0"/>
              <a:t>     baby’s </a:t>
            </a:r>
            <a:r>
              <a:rPr lang="en-US" dirty="0"/>
              <a:t>growth rate will be high until six months, slows down from six to 12 months, and comes down further between 12 and 18 months. So, it is natural </a:t>
            </a:r>
            <a:r>
              <a:rPr lang="en-US" dirty="0" smtClean="0"/>
              <a:t>for </a:t>
            </a:r>
            <a:r>
              <a:rPr lang="en-US" dirty="0"/>
              <a:t>baby of 16 months to eat less than what they used to eat at 12 months. </a:t>
            </a:r>
          </a:p>
          <a:p>
            <a:pPr fontAlgn="base"/>
            <a:r>
              <a:rPr lang="en-US" b="1" dirty="0"/>
              <a:t>2. Teething:</a:t>
            </a:r>
          </a:p>
          <a:p>
            <a:pPr fontAlgn="base">
              <a:buNone/>
            </a:pPr>
            <a:r>
              <a:rPr lang="en-US" dirty="0" smtClean="0"/>
              <a:t>     Temporary </a:t>
            </a:r>
            <a:r>
              <a:rPr lang="en-US" dirty="0"/>
              <a:t>loss of appetite is common in teething babies, and usually gets resolved in two weeks</a:t>
            </a:r>
            <a:r>
              <a:rPr lang="en-US" dirty="0" smtClean="0"/>
              <a:t>. Baby </a:t>
            </a:r>
            <a:r>
              <a:rPr lang="en-US" dirty="0"/>
              <a:t>may eat less due to the pain caused by the teeth tearing through the gums. The discomfort increases when they eat food or feed from a </a:t>
            </a:r>
            <a:r>
              <a:rPr lang="en-US" dirty="0" smtClean="0"/>
              <a:t>bottle.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3. Sore throat</a:t>
            </a:r>
          </a:p>
          <a:p>
            <a:r>
              <a:rPr lang="en-IN" b="1" dirty="0" smtClean="0"/>
              <a:t>4. Overheating</a:t>
            </a:r>
          </a:p>
          <a:p>
            <a:pPr fontAlgn="base"/>
            <a:r>
              <a:rPr lang="en-IN" b="1" dirty="0" smtClean="0"/>
              <a:t>5. Type of food</a:t>
            </a:r>
          </a:p>
          <a:p>
            <a:pPr fontAlgn="base"/>
            <a:r>
              <a:rPr lang="en-US" b="1" dirty="0" smtClean="0"/>
              <a:t>6. Introducing solid foods:</a:t>
            </a:r>
          </a:p>
          <a:p>
            <a:pPr fontAlgn="base">
              <a:buNone/>
            </a:pPr>
            <a:r>
              <a:rPr lang="en-US" dirty="0" smtClean="0"/>
              <a:t>     Until six months, baby is only on milk. When introduce solid foods, their body will take time to adjust. The process of digestion would take a longer time, and they may eat less.</a:t>
            </a:r>
          </a:p>
          <a:p>
            <a:pPr fontAlgn="base">
              <a:buNone/>
            </a:pPr>
            <a:r>
              <a:rPr lang="en-US" dirty="0" smtClean="0"/>
              <a:t>     To avoid that- introduce new foods in small quantities so that their appetite is not disturbed much.</a:t>
            </a:r>
          </a:p>
          <a:p>
            <a:endParaRPr lang="en-IN" b="1" dirty="0" smtClean="0"/>
          </a:p>
          <a:p>
            <a:endParaRPr lang="en-IN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497</TotalTime>
  <Words>1571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New</cp:lastModifiedBy>
  <cp:revision>44</cp:revision>
  <dcterms:created xsi:type="dcterms:W3CDTF">2021-05-11T03:19:33Z</dcterms:created>
  <dcterms:modified xsi:type="dcterms:W3CDTF">2021-11-16T10:30:25Z</dcterms:modified>
</cp:coreProperties>
</file>